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07" r:id="rId2"/>
    <p:sldId id="339" r:id="rId3"/>
    <p:sldId id="328" r:id="rId4"/>
    <p:sldId id="329" r:id="rId5"/>
    <p:sldId id="330" r:id="rId6"/>
    <p:sldId id="331" r:id="rId7"/>
    <p:sldId id="332" r:id="rId8"/>
    <p:sldId id="333" r:id="rId9"/>
    <p:sldId id="338" r:id="rId10"/>
    <p:sldId id="336" r:id="rId11"/>
    <p:sldId id="337" r:id="rId12"/>
    <p:sldId id="334" r:id="rId13"/>
    <p:sldId id="304" r:id="rId14"/>
    <p:sldId id="305" r:id="rId15"/>
    <p:sldId id="272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2373"/>
    <a:srgbClr val="58267E"/>
    <a:srgbClr val="000099"/>
    <a:srgbClr val="3366FF"/>
    <a:srgbClr val="C5DEED"/>
    <a:srgbClr val="9999FF"/>
    <a:srgbClr val="6699FF"/>
    <a:srgbClr val="ADB9C7"/>
    <a:srgbClr val="AFBBC9"/>
    <a:srgbClr val="A6B3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219" autoAdjust="0"/>
  </p:normalViewPr>
  <p:slideViewPr>
    <p:cSldViewPr>
      <p:cViewPr varScale="1">
        <p:scale>
          <a:sx n="66" d="100"/>
          <a:sy n="66" d="100"/>
        </p:scale>
        <p:origin x="12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F712052-6E10-44E8-BF2C-3C3CC62BAE16}" type="datetimeFigureOut">
              <a:rPr lang="ru-RU"/>
              <a:pPr>
                <a:defRPr/>
              </a:pPr>
              <a:t>10.06.2016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3A20D2C-1187-4502-8597-755136D23E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375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C516AC7-4B57-4E6F-BD4E-EA4EB335B582}" type="datetimeFigureOut">
              <a:rPr lang="ru-RU"/>
              <a:pPr>
                <a:defRPr/>
              </a:pPr>
              <a:t>10.06.2016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1769C07-0A60-4559-9F2C-FF8F1A8B2A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4746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769C07-0A60-4559-9F2C-FF8F1A8B2A47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29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BC861-5AA8-46AB-9181-FC6674FD6498}" type="datetime1">
              <a:rPr lang="ru-RU"/>
              <a:pPr>
                <a:defRPr/>
              </a:pPr>
              <a:t>10.06.2016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EFAAB-4203-4A00-8D66-D5EFD53A23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4EAD8-8E62-4D5F-880A-4BE49DF46658}" type="datetime1">
              <a:rPr lang="ru-RU"/>
              <a:pPr>
                <a:defRPr/>
              </a:pPr>
              <a:t>10.06.2016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24EEC-0BFC-4626-9AE8-09AFF9F704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68AC8-36E7-47B8-AB2C-3157A2495733}" type="datetime1">
              <a:rPr lang="ru-RU"/>
              <a:pPr>
                <a:defRPr/>
              </a:pPr>
              <a:t>10.06.2016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89D9D-278B-42C2-91E3-58180FBB77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E5E25-48F2-4CDC-9D45-1CFF3C0E7796}" type="datetime1">
              <a:rPr lang="ru-RU"/>
              <a:pPr>
                <a:defRPr/>
              </a:pPr>
              <a:t>10.06.2016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D4A8C-36F0-4691-B072-7F795CFD87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A02DC-46EA-4F54-A3C4-020855CCC76B}" type="datetime1">
              <a:rPr lang="ru-RU"/>
              <a:pPr>
                <a:defRPr/>
              </a:pPr>
              <a:t>10.06.2016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B5AB8-3559-4751-94EF-15421FFD93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BEF41-F3B9-4FF6-850D-4D6E6928088D}" type="datetime1">
              <a:rPr lang="ru-RU"/>
              <a:pPr>
                <a:defRPr/>
              </a:pPr>
              <a:t>10.06.2016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3F83D-71F0-4869-9142-8AFF91FEF4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C4334-2084-48F8-89FD-20AE95D4F884}" type="datetime1">
              <a:rPr lang="ru-RU"/>
              <a:pPr>
                <a:defRPr/>
              </a:pPr>
              <a:t>10.06.2016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0C1C9-91D1-465A-8D1F-5F459DADA5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3FF52-CFA1-411B-B0BD-05E9CC33C18B}" type="datetime1">
              <a:rPr lang="ru-RU"/>
              <a:pPr>
                <a:defRPr/>
              </a:pPr>
              <a:t>10.06.2016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7923F-788E-49E9-8906-91D53CF89D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A9821-B1BA-4A97-A3B1-3D6BBC03498E}" type="datetime1">
              <a:rPr lang="ru-RU"/>
              <a:pPr>
                <a:defRPr/>
              </a:pPr>
              <a:t>10.06.2016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79B8C-FCB2-4DDB-9BC2-A66B5D81B9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9F596-5B9C-4E39-AD70-11E061A5509C}" type="datetime1">
              <a:rPr lang="ru-RU"/>
              <a:pPr>
                <a:defRPr/>
              </a:pPr>
              <a:t>10.06.2016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3BF66-1F36-45E5-9B16-3FED53BDE7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C4813-7A13-4F61-AA90-651E1E9BB844}" type="datetime1">
              <a:rPr lang="ru-RU"/>
              <a:pPr>
                <a:defRPr/>
              </a:pPr>
              <a:t>10.06.2016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6586E-9FFD-4D6F-8EDE-A575163922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4F678A-30D8-4FE2-8495-8F0F6A3C6EF2}" type="datetime1">
              <a:rPr lang="ru-RU"/>
              <a:pPr>
                <a:defRPr/>
              </a:pPr>
              <a:t>10.06.2016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4EAEE2-B21A-433D-9C92-5F37A7DA3A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BD4A8C-36F0-4691-B072-7F795CFD8788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1000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ГАУ «Центр энергосберегающих технологий РТ при КМ РТ»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86116" y="6322469"/>
            <a:ext cx="5857884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58267E"/>
                </a:solidFill>
                <a:latin typeface="Times New Roman" pitchFamily="18" charset="0"/>
              </a:rPr>
              <a:t>г. Казань, ул. </a:t>
            </a:r>
            <a:r>
              <a:rPr lang="ru-RU" b="1" dirty="0" err="1" smtClean="0">
                <a:solidFill>
                  <a:srgbClr val="58267E"/>
                </a:solidFill>
                <a:latin typeface="Times New Roman" pitchFamily="18" charset="0"/>
              </a:rPr>
              <a:t>Ак</a:t>
            </a:r>
            <a:r>
              <a:rPr lang="ru-RU" b="1" dirty="0" smtClean="0">
                <a:solidFill>
                  <a:srgbClr val="58267E"/>
                </a:solidFill>
                <a:latin typeface="Times New Roman" pitchFamily="18" charset="0"/>
              </a:rPr>
              <a:t>. Губкина, 50, е</a:t>
            </a:r>
            <a:r>
              <a:rPr lang="en-US" b="1" dirty="0" smtClean="0">
                <a:solidFill>
                  <a:srgbClr val="58267E"/>
                </a:solidFill>
                <a:latin typeface="Times New Roman" pitchFamily="18" charset="0"/>
              </a:rPr>
              <a:t>-mail</a:t>
            </a:r>
            <a:r>
              <a:rPr lang="ru-RU" b="1" dirty="0" smtClean="0">
                <a:solidFill>
                  <a:srgbClr val="58267E"/>
                </a:solidFill>
                <a:latin typeface="Times New Roman" pitchFamily="18" charset="0"/>
              </a:rPr>
              <a:t>: </a:t>
            </a:r>
            <a:r>
              <a:rPr lang="en-US" b="1" dirty="0" smtClean="0">
                <a:solidFill>
                  <a:srgbClr val="58267E"/>
                </a:solidFill>
                <a:latin typeface="Times New Roman" pitchFamily="18" charset="0"/>
              </a:rPr>
              <a:t>info@cetrt.ru</a:t>
            </a:r>
            <a:endParaRPr lang="ru-RU" b="1" dirty="0" smtClean="0">
              <a:solidFill>
                <a:srgbClr val="58267E"/>
              </a:solidFill>
              <a:latin typeface="Times New Roman" pitchFamily="18" charset="0"/>
            </a:endParaRPr>
          </a:p>
          <a:p>
            <a:pPr algn="ctr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58267E"/>
                </a:solidFill>
                <a:latin typeface="Times New Roman" pitchFamily="18" charset="0"/>
              </a:rPr>
              <a:t> тел. (843) 272 19 21(31), факс 2 72 99 69</a:t>
            </a:r>
          </a:p>
        </p:txBody>
      </p:sp>
      <p:sp>
        <p:nvSpPr>
          <p:cNvPr id="6" name="Скругленный прямоугольник 4"/>
          <p:cNvSpPr>
            <a:spLocks noChangeArrowheads="1"/>
          </p:cNvSpPr>
          <p:nvPr/>
        </p:nvSpPr>
        <p:spPr bwMode="auto">
          <a:xfrm>
            <a:off x="323528" y="1033989"/>
            <a:ext cx="8568952" cy="3907179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 anchor="ctr" anchorCtr="1"/>
          <a:lstStyle/>
          <a:p>
            <a:pPr algn="ctr" fontAlgn="auto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СИСТЕМА эффективного использования энергии предприятия (организации)  Бюджетной сферы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079B8C-FCB2-4DDB-9BC2-A66B5D81B94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285852" y="142852"/>
            <a:ext cx="57572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Структура управления 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/>
          <p:cNvCxnSpPr>
            <a:endCxn id="3" idx="5"/>
          </p:cNvCxnSpPr>
          <p:nvPr/>
        </p:nvCxnSpPr>
        <p:spPr>
          <a:xfrm>
            <a:off x="3071802" y="2928934"/>
            <a:ext cx="3036115" cy="0"/>
          </a:xfrm>
          <a:prstGeom prst="line">
            <a:avLst/>
          </a:prstGeom>
          <a:ln>
            <a:solidFill>
              <a:srgbClr val="0000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Равнобедренный треугольник 2"/>
          <p:cNvSpPr/>
          <p:nvPr/>
        </p:nvSpPr>
        <p:spPr>
          <a:xfrm>
            <a:off x="1500166" y="785794"/>
            <a:ext cx="6143668" cy="4286280"/>
          </a:xfrm>
          <a:prstGeom prst="triangl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 w="1905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Высшее </a:t>
            </a:r>
          </a:p>
          <a:p>
            <a:pPr algn="ctr"/>
            <a:r>
              <a:rPr lang="ru-RU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руководство </a:t>
            </a:r>
          </a:p>
          <a:p>
            <a:pPr algn="ctr"/>
            <a:endParaRPr lang="ru-RU" sz="1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Представитель </a:t>
            </a:r>
          </a:p>
          <a:p>
            <a:pPr algn="ctr"/>
            <a:r>
              <a:rPr lang="ru-RU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руководства</a:t>
            </a:r>
          </a:p>
          <a:p>
            <a:pPr algn="ctr"/>
            <a:endParaRPr lang="ru-RU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Управляющий </a:t>
            </a:r>
          </a:p>
          <a:p>
            <a:pPr algn="ctr"/>
            <a:r>
              <a:rPr lang="ru-RU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(учреждение)</a:t>
            </a:r>
          </a:p>
          <a:p>
            <a:pPr algn="ctr"/>
            <a:r>
              <a:rPr lang="ru-RU" sz="16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Управляющий (подразделение)</a:t>
            </a:r>
          </a:p>
          <a:p>
            <a:pPr algn="ctr"/>
            <a:endParaRPr lang="ru-RU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Производственный персонал</a:t>
            </a:r>
          </a:p>
          <a:p>
            <a:pPr algn="ctr"/>
            <a:endParaRPr lang="ru-RU" sz="1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</p:txBody>
      </p:sp>
      <p:sp>
        <p:nvSpPr>
          <p:cNvPr id="26" name="Прямоугольник 25"/>
          <p:cNvSpPr/>
          <p:nvPr/>
        </p:nvSpPr>
        <p:spPr>
          <a:xfrm>
            <a:off x="1500166" y="5072074"/>
            <a:ext cx="6143668" cy="14287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энергетический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менеджмент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rot="5400000">
            <a:off x="3137540" y="5786454"/>
            <a:ext cx="1428760" cy="0"/>
          </a:xfrm>
          <a:prstGeom prst="line">
            <a:avLst/>
          </a:prstGeom>
          <a:ln>
            <a:solidFill>
              <a:srgbClr val="0000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714876" y="5124733"/>
            <a:ext cx="27860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Планирование</a:t>
            </a:r>
          </a:p>
          <a:p>
            <a:r>
              <a:rPr lang="ru-RU" sz="1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Управление</a:t>
            </a:r>
          </a:p>
          <a:p>
            <a:r>
              <a:rPr lang="ru-RU" sz="1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Выполнение</a:t>
            </a:r>
          </a:p>
          <a:p>
            <a:r>
              <a:rPr lang="ru-RU" sz="1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Контроль</a:t>
            </a:r>
          </a:p>
          <a:p>
            <a:r>
              <a:rPr lang="ru-RU" sz="1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Корректировка</a:t>
            </a:r>
            <a:endParaRPr lang="ru-RU" sz="16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428860" y="3786190"/>
            <a:ext cx="4286280" cy="0"/>
          </a:xfrm>
          <a:prstGeom prst="line">
            <a:avLst/>
          </a:prstGeom>
          <a:ln w="12700">
            <a:solidFill>
              <a:srgbClr val="000099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3571868" y="2214554"/>
            <a:ext cx="2000264" cy="0"/>
          </a:xfrm>
          <a:prstGeom prst="line">
            <a:avLst/>
          </a:prstGeom>
          <a:ln w="12700">
            <a:solidFill>
              <a:srgbClr val="0000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000232" y="4429132"/>
            <a:ext cx="5214974" cy="0"/>
          </a:xfrm>
          <a:prstGeom prst="line">
            <a:avLst/>
          </a:prstGeom>
          <a:ln w="12700">
            <a:solidFill>
              <a:srgbClr val="0000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>
            <a:stCxn id="3" idx="1"/>
            <a:endCxn id="3" idx="5"/>
          </p:cNvCxnSpPr>
          <p:nvPr/>
        </p:nvCxnSpPr>
        <p:spPr>
          <a:xfrm rot="10800000" flipH="1">
            <a:off x="3036083" y="2928934"/>
            <a:ext cx="3071834" cy="0"/>
          </a:xfrm>
          <a:prstGeom prst="line">
            <a:avLst/>
          </a:prstGeom>
          <a:ln w="12700">
            <a:solidFill>
              <a:srgbClr val="0000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079B8C-FCB2-4DDB-9BC2-A66B5D81B946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142984"/>
            <a:ext cx="8572560" cy="507209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6" name="Группа 46"/>
          <p:cNvGrpSpPr/>
          <p:nvPr/>
        </p:nvGrpSpPr>
        <p:grpSpPr>
          <a:xfrm>
            <a:off x="1142976" y="2214554"/>
            <a:ext cx="3500462" cy="3286148"/>
            <a:chOff x="1142976" y="1857364"/>
            <a:chExt cx="3500462" cy="3286148"/>
          </a:xfrm>
        </p:grpSpPr>
        <p:sp>
          <p:nvSpPr>
            <p:cNvPr id="4" name="Овал 3"/>
            <p:cNvSpPr/>
            <p:nvPr/>
          </p:nvSpPr>
          <p:spPr>
            <a:xfrm>
              <a:off x="1142976" y="1857364"/>
              <a:ext cx="3500462" cy="3286148"/>
            </a:xfrm>
            <a:prstGeom prst="ellipse">
              <a:avLst/>
            </a:prstGeom>
            <a:solidFill>
              <a:srgbClr val="6699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Овал 4"/>
            <p:cNvSpPr/>
            <p:nvPr/>
          </p:nvSpPr>
          <p:spPr>
            <a:xfrm>
              <a:off x="1387194" y="1939518"/>
              <a:ext cx="3012025" cy="2846804"/>
            </a:xfrm>
            <a:prstGeom prst="ellipse">
              <a:avLst/>
            </a:prstGeom>
            <a:solidFill>
              <a:srgbClr val="78A6D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>
                  <a:solidFill>
                    <a:srgbClr val="000099"/>
                  </a:solidFill>
                </a:rPr>
                <a:t>Мероприятия</a:t>
              </a:r>
              <a:endParaRPr lang="ru-RU" sz="2000" b="1" dirty="0">
                <a:solidFill>
                  <a:srgbClr val="000099"/>
                </a:solidFill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 rot="2149712">
              <a:off x="3000574" y="2277567"/>
              <a:ext cx="1259877" cy="360185"/>
            </a:xfrm>
            <a:prstGeom prst="ellipse">
              <a:avLst/>
            </a:prstGeom>
            <a:solidFill>
              <a:schemeClr val="bg1">
                <a:alpha val="2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" name="Группа 45"/>
          <p:cNvGrpSpPr/>
          <p:nvPr/>
        </p:nvGrpSpPr>
        <p:grpSpPr>
          <a:xfrm>
            <a:off x="4643438" y="2285992"/>
            <a:ext cx="3500462" cy="3286148"/>
            <a:chOff x="4643438" y="1928802"/>
            <a:chExt cx="3500462" cy="3286148"/>
          </a:xfrm>
        </p:grpSpPr>
        <p:sp>
          <p:nvSpPr>
            <p:cNvPr id="14" name="Овал 13"/>
            <p:cNvSpPr/>
            <p:nvPr/>
          </p:nvSpPr>
          <p:spPr>
            <a:xfrm>
              <a:off x="4643438" y="1928802"/>
              <a:ext cx="3500462" cy="3286148"/>
            </a:xfrm>
            <a:prstGeom prst="ellipse">
              <a:avLst/>
            </a:prstGeom>
            <a:solidFill>
              <a:srgbClr val="6699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/>
          </p:nvSpPr>
          <p:spPr>
            <a:xfrm>
              <a:off x="4887656" y="2010956"/>
              <a:ext cx="3012025" cy="2793226"/>
            </a:xfrm>
            <a:prstGeom prst="ellipse">
              <a:avLst/>
            </a:prstGeom>
            <a:solidFill>
              <a:srgbClr val="79A6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 smtClean="0">
                  <a:solidFill>
                    <a:srgbClr val="000099"/>
                  </a:solidFill>
                </a:rPr>
                <a:t>Энергия</a:t>
              </a:r>
              <a:endParaRPr lang="ru-RU" sz="2000" b="1" dirty="0">
                <a:solidFill>
                  <a:srgbClr val="000099"/>
                </a:solidFill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 rot="2149712">
              <a:off x="6501036" y="2349005"/>
              <a:ext cx="1259877" cy="360185"/>
            </a:xfrm>
            <a:prstGeom prst="ellipse">
              <a:avLst/>
            </a:prstGeom>
            <a:solidFill>
              <a:schemeClr val="bg1">
                <a:alpha val="2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2928926" y="1785926"/>
            <a:ext cx="3500462" cy="571504"/>
          </a:xfrm>
          <a:prstGeom prst="rect">
            <a:avLst/>
          </a:prstGeom>
          <a:solidFill>
            <a:srgbClr val="81D5A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cs typeface="Times New Roman" pitchFamily="18" charset="0"/>
              </a:rPr>
              <a:t>План (Лимит)</a:t>
            </a:r>
            <a:endParaRPr lang="ru-RU" b="1" dirty="0"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857620" y="3429000"/>
            <a:ext cx="1714512" cy="357190"/>
          </a:xfrm>
          <a:prstGeom prst="rect">
            <a:avLst/>
          </a:prstGeom>
          <a:solidFill>
            <a:srgbClr val="81D5A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cs typeface="Times New Roman" pitchFamily="18" charset="0"/>
              </a:rPr>
              <a:t>Корректировка</a:t>
            </a:r>
            <a:endParaRPr lang="ru-RU" b="1" dirty="0"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57158" y="3286124"/>
            <a:ext cx="1500198" cy="357190"/>
          </a:xfrm>
          <a:prstGeom prst="rect">
            <a:avLst/>
          </a:prstGeom>
          <a:solidFill>
            <a:srgbClr val="81D5A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cs typeface="Times New Roman" pitchFamily="18" charset="0"/>
              </a:rPr>
              <a:t>Выполнение</a:t>
            </a:r>
            <a:endParaRPr lang="ru-RU" b="1" dirty="0"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071670" y="5286388"/>
            <a:ext cx="1428760" cy="357190"/>
          </a:xfrm>
          <a:prstGeom prst="rect">
            <a:avLst/>
          </a:prstGeom>
          <a:solidFill>
            <a:srgbClr val="81D5A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cs typeface="Times New Roman" pitchFamily="18" charset="0"/>
              </a:rPr>
              <a:t>Контроль</a:t>
            </a:r>
            <a:endParaRPr lang="ru-RU" b="1" dirty="0"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715008" y="5286388"/>
            <a:ext cx="1428760" cy="357190"/>
          </a:xfrm>
          <a:prstGeom prst="rect">
            <a:avLst/>
          </a:prstGeom>
          <a:solidFill>
            <a:srgbClr val="81D5A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cs typeface="Times New Roman" pitchFamily="18" charset="0"/>
              </a:rPr>
              <a:t>Мониторинг</a:t>
            </a:r>
            <a:endParaRPr lang="ru-RU" b="1" dirty="0"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358082" y="3571876"/>
            <a:ext cx="1428760" cy="357190"/>
          </a:xfrm>
          <a:prstGeom prst="rect">
            <a:avLst/>
          </a:prstGeom>
          <a:solidFill>
            <a:srgbClr val="81D5A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cs typeface="Times New Roman" pitchFamily="18" charset="0"/>
              </a:rPr>
              <a:t>Управление</a:t>
            </a:r>
            <a:endParaRPr lang="ru-RU" b="1" dirty="0"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57422" y="357166"/>
            <a:ext cx="52468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Процесс управления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олилиния 31"/>
          <p:cNvSpPr/>
          <p:nvPr/>
        </p:nvSpPr>
        <p:spPr>
          <a:xfrm>
            <a:off x="6838950" y="2011365"/>
            <a:ext cx="1498600" cy="987425"/>
          </a:xfrm>
          <a:custGeom>
            <a:avLst/>
            <a:gdLst>
              <a:gd name="connsiteX0" fmla="*/ 0 w 1498600"/>
              <a:gd name="connsiteY0" fmla="*/ 12700 h 987425"/>
              <a:gd name="connsiteX1" fmla="*/ 552450 w 1498600"/>
              <a:gd name="connsiteY1" fmla="*/ 41275 h 987425"/>
              <a:gd name="connsiteX2" fmla="*/ 990600 w 1498600"/>
              <a:gd name="connsiteY2" fmla="*/ 260350 h 987425"/>
              <a:gd name="connsiteX3" fmla="*/ 1323975 w 1498600"/>
              <a:gd name="connsiteY3" fmla="*/ 698500 h 987425"/>
              <a:gd name="connsiteX4" fmla="*/ 1485900 w 1498600"/>
              <a:gd name="connsiteY4" fmla="*/ 984250 h 987425"/>
              <a:gd name="connsiteX5" fmla="*/ 1400175 w 1498600"/>
              <a:gd name="connsiteY5" fmla="*/ 717550 h 987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98600" h="987425">
                <a:moveTo>
                  <a:pt x="0" y="12700"/>
                </a:moveTo>
                <a:cubicBezTo>
                  <a:pt x="193675" y="6350"/>
                  <a:pt x="387350" y="0"/>
                  <a:pt x="552450" y="41275"/>
                </a:cubicBezTo>
                <a:cubicBezTo>
                  <a:pt x="717550" y="82550"/>
                  <a:pt x="862013" y="150813"/>
                  <a:pt x="990600" y="260350"/>
                </a:cubicBezTo>
                <a:cubicBezTo>
                  <a:pt x="1119187" y="369887"/>
                  <a:pt x="1241425" y="577850"/>
                  <a:pt x="1323975" y="698500"/>
                </a:cubicBezTo>
                <a:cubicBezTo>
                  <a:pt x="1406525" y="819150"/>
                  <a:pt x="1473200" y="981075"/>
                  <a:pt x="1485900" y="984250"/>
                </a:cubicBezTo>
                <a:cubicBezTo>
                  <a:pt x="1498600" y="987425"/>
                  <a:pt x="1398587" y="741363"/>
                  <a:pt x="1400175" y="717550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4" name="Прямая соединительная линия 33"/>
          <p:cNvCxnSpPr>
            <a:stCxn id="32" idx="4"/>
          </p:cNvCxnSpPr>
          <p:nvPr/>
        </p:nvCxnSpPr>
        <p:spPr>
          <a:xfrm flipH="1" flipV="1">
            <a:off x="8143900" y="2786058"/>
            <a:ext cx="180950" cy="20955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Группа 44"/>
          <p:cNvGrpSpPr/>
          <p:nvPr/>
        </p:nvGrpSpPr>
        <p:grpSpPr>
          <a:xfrm>
            <a:off x="1000100" y="1928802"/>
            <a:ext cx="1481137" cy="906462"/>
            <a:chOff x="1000100" y="1571612"/>
            <a:chExt cx="1481137" cy="906462"/>
          </a:xfrm>
        </p:grpSpPr>
        <p:sp>
          <p:nvSpPr>
            <p:cNvPr id="41" name="Полилиния 40"/>
            <p:cNvSpPr/>
            <p:nvPr/>
          </p:nvSpPr>
          <p:spPr>
            <a:xfrm>
              <a:off x="1000100" y="1571612"/>
              <a:ext cx="1481137" cy="906462"/>
            </a:xfrm>
            <a:custGeom>
              <a:avLst/>
              <a:gdLst>
                <a:gd name="connsiteX0" fmla="*/ 1481137 w 1481137"/>
                <a:gd name="connsiteY0" fmla="*/ 36512 h 906462"/>
                <a:gd name="connsiteX1" fmla="*/ 985837 w 1481137"/>
                <a:gd name="connsiteY1" fmla="*/ 65087 h 906462"/>
                <a:gd name="connsiteX2" fmla="*/ 461962 w 1481137"/>
                <a:gd name="connsiteY2" fmla="*/ 427037 h 906462"/>
                <a:gd name="connsiteX3" fmla="*/ 42862 w 1481137"/>
                <a:gd name="connsiteY3" fmla="*/ 874712 h 906462"/>
                <a:gd name="connsiteX4" fmla="*/ 204787 w 1481137"/>
                <a:gd name="connsiteY4" fmla="*/ 617537 h 906462"/>
                <a:gd name="connsiteX5" fmla="*/ 23812 w 1481137"/>
                <a:gd name="connsiteY5" fmla="*/ 884237 h 906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1137" h="906462">
                  <a:moveTo>
                    <a:pt x="1481137" y="36512"/>
                  </a:moveTo>
                  <a:cubicBezTo>
                    <a:pt x="1318418" y="18256"/>
                    <a:pt x="1155699" y="0"/>
                    <a:pt x="985837" y="65087"/>
                  </a:cubicBezTo>
                  <a:cubicBezTo>
                    <a:pt x="815975" y="130174"/>
                    <a:pt x="619124" y="292100"/>
                    <a:pt x="461962" y="427037"/>
                  </a:cubicBezTo>
                  <a:cubicBezTo>
                    <a:pt x="304800" y="561974"/>
                    <a:pt x="85724" y="842962"/>
                    <a:pt x="42862" y="874712"/>
                  </a:cubicBezTo>
                  <a:cubicBezTo>
                    <a:pt x="0" y="906462"/>
                    <a:pt x="207962" y="615950"/>
                    <a:pt x="204787" y="617537"/>
                  </a:cubicBezTo>
                  <a:cubicBezTo>
                    <a:pt x="201612" y="619124"/>
                    <a:pt x="53974" y="842962"/>
                    <a:pt x="23812" y="884237"/>
                  </a:cubicBez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3" name="Прямая соединительная линия 42"/>
            <p:cNvCxnSpPr>
              <a:stCxn id="41" idx="3"/>
            </p:cNvCxnSpPr>
            <p:nvPr/>
          </p:nvCxnSpPr>
          <p:spPr>
            <a:xfrm flipV="1">
              <a:off x="1042962" y="2285992"/>
              <a:ext cx="242890" cy="1603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/>
          <p:cNvSpPr txBox="1"/>
          <p:nvPr/>
        </p:nvSpPr>
        <p:spPr>
          <a:xfrm>
            <a:off x="414578" y="1251129"/>
            <a:ext cx="81325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ЭНЕРГЕТИЧЕСКИЙ МЕНЕДЖМЕНТ</a:t>
            </a:r>
            <a:endParaRPr lang="ru-RU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785786" y="2285992"/>
            <a:ext cx="3357586" cy="3143272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081576" y="2285992"/>
            <a:ext cx="3286148" cy="3143272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214678" y="714356"/>
            <a:ext cx="2714644" cy="1000132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B6FB4C-0279-4B5D-8FA6-6835E450DF77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pic>
        <p:nvPicPr>
          <p:cNvPr id="8" name="Picture 6" descr="Large Document Filing System Designed To Manage The Biggest Files - DynaFile Document Management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lum bright="30000" contrast="20000"/>
          </a:blip>
          <a:srcRect/>
          <a:stretch>
            <a:fillRect/>
          </a:stretch>
        </p:blipFill>
        <p:spPr bwMode="auto">
          <a:xfrm>
            <a:off x="6572264" y="3786190"/>
            <a:ext cx="1717374" cy="1714512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5357818" y="2428868"/>
            <a:ext cx="21431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Документы </a:t>
            </a:r>
          </a:p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- Регламенты 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Положения</a:t>
            </a:r>
          </a:p>
          <a:p>
            <a:pPr>
              <a:buFontTx/>
              <a:buChar char="-"/>
            </a:pP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Руководства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28795" y="587942"/>
            <a:ext cx="4243469" cy="11757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Энергетический</a:t>
            </a:r>
          </a:p>
          <a:p>
            <a:pPr algn="ctr">
              <a:spcBef>
                <a:spcPct val="20000"/>
              </a:spcBef>
            </a:pP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менеджмент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1505" y="2285992"/>
            <a:ext cx="335758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Автоматизированная система управления эффективным использованием энергии предприятия (АСУ ЭП)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Содержимое 4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4071942"/>
            <a:ext cx="1571636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perspectiveRight"/>
            <a:lightRig rig="threePt" dir="t"/>
          </a:scene3d>
        </p:spPr>
      </p:pic>
      <p:pic>
        <p:nvPicPr>
          <p:cNvPr id="19" name="Содержимое 5"/>
          <p:cNvPicPr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4071942"/>
            <a:ext cx="1428760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1" name="Прямая соединительная линия 20"/>
          <p:cNvCxnSpPr/>
          <p:nvPr/>
        </p:nvCxnSpPr>
        <p:spPr>
          <a:xfrm rot="10800000" flipV="1">
            <a:off x="2500298" y="1785926"/>
            <a:ext cx="2071704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572000" y="1785926"/>
            <a:ext cx="2143140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5453228"/>
          </a:xfrm>
        </p:spPr>
        <p:txBody>
          <a:bodyPr/>
          <a:lstStyle/>
          <a:p>
            <a:pPr marL="0" indent="363538" algn="ctr">
              <a:lnSpc>
                <a:spcPct val="150000"/>
              </a:lnSpc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b="1" i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Руководства и регламенты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363538" algn="ctr">
              <a:lnSpc>
                <a:spcPct val="150000"/>
              </a:lnSpc>
              <a:buNone/>
            </a:pPr>
            <a:r>
              <a:rPr lang="ru-RU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ЭНЕРГЕТИЧЕСКОГО МЕНЕДЖМЕНТА,</a:t>
            </a:r>
          </a:p>
          <a:p>
            <a:pPr marL="0" indent="363538" algn="ctr">
              <a:lnSpc>
                <a:spcPct val="150000"/>
              </a:lnSpc>
              <a:buNone/>
            </a:pPr>
            <a:r>
              <a:rPr lang="ru-RU" sz="3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разрабатываемые в соответствии с  ГОСТ Р ИСО 50001-2012</a:t>
            </a:r>
            <a:r>
              <a:rPr lang="ru-RU" sz="3600" dirty="0" smtClean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B83930-9C46-4642-8F88-ACEB9750C382}" type="slidenum">
              <a:rPr lang="ru-RU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1"/>
            <a:ext cx="8229600" cy="4911741"/>
          </a:xfrm>
        </p:spPr>
        <p:txBody>
          <a:bodyPr rtlCol="0">
            <a:normAutofit fontScale="92500" lnSpcReduction="10000"/>
          </a:bodyPr>
          <a:lstStyle/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	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Политика предприятия по эффективному использованию энергии;</a:t>
            </a:r>
          </a:p>
          <a:p>
            <a:pPr marL="514350" indent="-51435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Стандарт предприятия: «Система управления эффективным использованием энергии предприятия»;</a:t>
            </a:r>
          </a:p>
          <a:p>
            <a:pPr marL="514350" indent="-51435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Положение о стимулировании персонала за экономию энергетических ресурсов;.</a:t>
            </a:r>
          </a:p>
          <a:p>
            <a:pPr marL="514350" indent="-51435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Программы обучения и проведение обучения руководства предприятия и должностных лиц;</a:t>
            </a:r>
          </a:p>
          <a:p>
            <a:pPr marL="514350" indent="-51435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Комплекс приказов и распоряжений по предприятию;</a:t>
            </a:r>
          </a:p>
          <a:p>
            <a:pPr marL="514350" indent="-514350" algn="just" fontAlgn="auto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6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Сертификация  по ГОСТ Р ИСО 50001-2012 осуществляется по требованию предприятия после внедрения АСУ ЭП 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3C37C8-79FF-474D-81D6-24A1ACBF22B0}" type="slidenum">
              <a:rPr lang="ru-RU"/>
              <a:pPr>
                <a:defRPr/>
              </a:pPr>
              <a:t>14</a:t>
            </a:fld>
            <a:endParaRPr lang="ru-RU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8683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Состав  РУКОВОДЯЩИХ документов  </a:t>
            </a:r>
            <a:endParaRPr lang="ru-RU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8358246" cy="5715040"/>
          </a:xfrm>
        </p:spPr>
        <p:txBody>
          <a:bodyPr rtlCol="0">
            <a:normAutofit fontScale="25000" lnSpcReduction="20000"/>
          </a:bodyPr>
          <a:lstStyle/>
          <a:p>
            <a:pPr algn="ctr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ru-RU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</a:endParaRPr>
          </a:p>
          <a:p>
            <a:pPr algn="ctr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ru-RU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</a:endParaRPr>
          </a:p>
          <a:p>
            <a:pPr algn="ctr" fontAlgn="auto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98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512373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Государственное автономное учреждение </a:t>
            </a:r>
          </a:p>
          <a:p>
            <a:pPr algn="ctr" fontAlgn="auto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98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512373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«Центр энергосберегающих технологий Республики Татарстан при Кабинете Министров  Республики Татарстан»</a:t>
            </a:r>
          </a:p>
          <a:p>
            <a:pPr algn="ctr" fontAlgn="auto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98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512373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	г. Казань, ул. </a:t>
            </a:r>
            <a:r>
              <a:rPr lang="ru-RU" sz="98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512373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Ак</a:t>
            </a:r>
            <a:r>
              <a:rPr lang="ru-RU" sz="98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512373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. Губкина, 50, </a:t>
            </a:r>
          </a:p>
          <a:p>
            <a:pPr algn="ctr" fontAlgn="auto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98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512373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тел. (843) 272 19 21(31), факс 2 72 99 69.</a:t>
            </a:r>
          </a:p>
          <a:p>
            <a:pPr algn="ctr" fontAlgn="auto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98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512373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info@cetrt.ru</a:t>
            </a:r>
            <a:endParaRPr lang="ru-RU" sz="980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512373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FCA0F8-1BFA-4D62-A65F-4DA5D244A0C2}" type="slidenum">
              <a:rPr lang="ru-RU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BD4A8C-36F0-4691-B072-7F795CFD8788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0"/>
            <a:ext cx="9144000" cy="1000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ГАУ «Центр энергосберегающих технологий РТ при КМ РТ»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86116" y="6322469"/>
            <a:ext cx="5857884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58267E"/>
                </a:solidFill>
                <a:latin typeface="Times New Roman" pitchFamily="18" charset="0"/>
              </a:rPr>
              <a:t>г. Казань, ул. </a:t>
            </a:r>
            <a:r>
              <a:rPr lang="ru-RU" b="1" dirty="0" err="1" smtClean="0">
                <a:solidFill>
                  <a:srgbClr val="58267E"/>
                </a:solidFill>
                <a:latin typeface="Times New Roman" pitchFamily="18" charset="0"/>
              </a:rPr>
              <a:t>Ак</a:t>
            </a:r>
            <a:r>
              <a:rPr lang="ru-RU" b="1" dirty="0" smtClean="0">
                <a:solidFill>
                  <a:srgbClr val="58267E"/>
                </a:solidFill>
                <a:latin typeface="Times New Roman" pitchFamily="18" charset="0"/>
              </a:rPr>
              <a:t>. Губкина, 50, е</a:t>
            </a:r>
            <a:r>
              <a:rPr lang="en-US" b="1" dirty="0" smtClean="0">
                <a:solidFill>
                  <a:srgbClr val="58267E"/>
                </a:solidFill>
                <a:latin typeface="Times New Roman" pitchFamily="18" charset="0"/>
              </a:rPr>
              <a:t>-mail</a:t>
            </a:r>
            <a:r>
              <a:rPr lang="ru-RU" b="1" dirty="0" smtClean="0">
                <a:solidFill>
                  <a:srgbClr val="58267E"/>
                </a:solidFill>
                <a:latin typeface="Times New Roman" pitchFamily="18" charset="0"/>
              </a:rPr>
              <a:t>: </a:t>
            </a:r>
            <a:r>
              <a:rPr lang="en-US" b="1" dirty="0" smtClean="0">
                <a:solidFill>
                  <a:srgbClr val="58267E"/>
                </a:solidFill>
                <a:latin typeface="Times New Roman" pitchFamily="18" charset="0"/>
              </a:rPr>
              <a:t>info@cetrt.ru</a:t>
            </a:r>
            <a:endParaRPr lang="ru-RU" b="1" dirty="0" smtClean="0">
              <a:solidFill>
                <a:srgbClr val="58267E"/>
              </a:solidFill>
              <a:latin typeface="Times New Roman" pitchFamily="18" charset="0"/>
            </a:endParaRPr>
          </a:p>
          <a:p>
            <a:pPr algn="ctr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>
                <a:solidFill>
                  <a:srgbClr val="58267E"/>
                </a:solidFill>
                <a:latin typeface="Times New Roman" pitchFamily="18" charset="0"/>
              </a:rPr>
              <a:t> тел. (843) 272 19 21(31), факс 2 72 99 69</a:t>
            </a:r>
          </a:p>
        </p:txBody>
      </p:sp>
      <p:sp>
        <p:nvSpPr>
          <p:cNvPr id="6" name="Скругленный прямоугольник 4"/>
          <p:cNvSpPr>
            <a:spLocks noChangeArrowheads="1"/>
          </p:cNvSpPr>
          <p:nvPr/>
        </p:nvSpPr>
        <p:spPr bwMode="auto">
          <a:xfrm>
            <a:off x="857224" y="1643050"/>
            <a:ext cx="7715272" cy="2643206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 anchor="ctr" anchorCtr="1"/>
          <a:lstStyle/>
          <a:p>
            <a:pPr algn="ctr" fontAlgn="auto">
              <a:lnSpc>
                <a:spcPts val="3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УПРАВЛЕНИЯ 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энергией – основной приоритет энергосбережения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77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5786478"/>
          </a:xfrm>
        </p:spPr>
        <p:txBody>
          <a:bodyPr/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Осознание необходимости энергосбережения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87923F-788E-49E9-8906-91D53CF89D60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4650" y="0"/>
            <a:ext cx="2419350" cy="571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5786478"/>
          </a:xfrm>
        </p:spPr>
        <p:txBody>
          <a:bodyPr/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Мало затратные мероприятия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87923F-788E-49E9-8906-91D53CF89D60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4650" y="0"/>
            <a:ext cx="2419350" cy="571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5786478"/>
          </a:xfrm>
        </p:spPr>
        <p:txBody>
          <a:bodyPr/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затратные мероприятия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87923F-788E-49E9-8906-91D53CF89D60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4650" y="0"/>
            <a:ext cx="2419350" cy="571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5786478"/>
          </a:xfrm>
        </p:spPr>
        <p:txBody>
          <a:bodyPr/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Изменения технологий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87923F-788E-49E9-8906-91D53CF89D60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4650" y="0"/>
            <a:ext cx="2419350" cy="571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229600" cy="5786478"/>
          </a:xfrm>
        </p:spPr>
        <p:txBody>
          <a:bodyPr/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СИСТЕМА УПРАВЛЕНИЯ эффективным использованием энергии ПРЕДПРИЯТИЯ</a:t>
            </a:r>
            <a:b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(энергетический менеджмент)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87923F-788E-49E9-8906-91D53CF89D60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4650" y="0"/>
            <a:ext cx="2419350" cy="571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1285860"/>
            <a:ext cx="8929718" cy="4714908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  <a:tileRect r="-100000" b="-10000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/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МЕСТО системы управления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87923F-788E-49E9-8906-91D53CF89D60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 flipH="1" flipV="1">
            <a:off x="-1106527" y="3463925"/>
            <a:ext cx="364333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714348" y="5286388"/>
            <a:ext cx="814393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715142" y="4571214"/>
            <a:ext cx="1714512" cy="7143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512373"/>
                </a:solidFill>
                <a:latin typeface="Times New Roman" pitchFamily="18" charset="0"/>
                <a:cs typeface="Times New Roman" pitchFamily="18" charset="0"/>
              </a:rPr>
              <a:t>Осознание необходимости</a:t>
            </a:r>
            <a:endParaRPr lang="ru-RU" b="1" dirty="0">
              <a:solidFill>
                <a:srgbClr val="51237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57422" y="4071148"/>
            <a:ext cx="1857388" cy="121444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rgbClr val="512373"/>
                </a:solidFill>
                <a:latin typeface="Times New Roman" pitchFamily="18" charset="0"/>
                <a:cs typeface="Times New Roman" pitchFamily="18" charset="0"/>
              </a:rPr>
              <a:t>Малозатратные</a:t>
            </a:r>
            <a:r>
              <a:rPr lang="ru-RU" b="1" dirty="0" smtClean="0">
                <a:solidFill>
                  <a:srgbClr val="512373"/>
                </a:solidFill>
                <a:latin typeface="Times New Roman" pitchFamily="18" charset="0"/>
                <a:cs typeface="Times New Roman" pitchFamily="18" charset="0"/>
              </a:rPr>
              <a:t> мероприятия</a:t>
            </a:r>
            <a:endParaRPr lang="ru-RU" b="1" dirty="0">
              <a:solidFill>
                <a:srgbClr val="51237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143372" y="3571082"/>
            <a:ext cx="1571636" cy="17145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512373"/>
                </a:solidFill>
                <a:latin typeface="Times New Roman" pitchFamily="18" charset="0"/>
                <a:cs typeface="Times New Roman" pitchFamily="18" charset="0"/>
              </a:rPr>
              <a:t>Затратные мероприятия</a:t>
            </a:r>
            <a:endParaRPr lang="ru-RU" b="1" dirty="0">
              <a:solidFill>
                <a:srgbClr val="51237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15008" y="2999578"/>
            <a:ext cx="1428760" cy="22860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512373"/>
                </a:solidFill>
                <a:latin typeface="Times New Roman" pitchFamily="18" charset="0"/>
                <a:cs typeface="Times New Roman" pitchFamily="18" charset="0"/>
              </a:rPr>
              <a:t>Изменение технологии</a:t>
            </a:r>
            <a:endParaRPr lang="ru-RU" b="1" dirty="0">
              <a:solidFill>
                <a:srgbClr val="51237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072330" y="2214554"/>
            <a:ext cx="1142214" cy="307183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512373"/>
                </a:solidFill>
                <a:latin typeface="Times New Roman" pitchFamily="18" charset="0"/>
                <a:cs typeface="Times New Roman" pitchFamily="18" charset="0"/>
              </a:rPr>
              <a:t>Система управления энергией</a:t>
            </a:r>
            <a:endParaRPr lang="ru-RU" b="1" dirty="0">
              <a:solidFill>
                <a:srgbClr val="51237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 rot="16200000">
            <a:off x="-598463" y="2884425"/>
            <a:ext cx="2137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512373"/>
                </a:solidFill>
                <a:latin typeface="Times New Roman" pitchFamily="18" charset="0"/>
                <a:cs typeface="Times New Roman" pitchFamily="18" charset="0"/>
              </a:rPr>
              <a:t>Экономия энергии</a:t>
            </a:r>
            <a:endParaRPr lang="ru-RU" b="1" dirty="0">
              <a:solidFill>
                <a:srgbClr val="51237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86710" y="5357826"/>
            <a:ext cx="688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512373"/>
                </a:solidFill>
                <a:latin typeface="Times New Roman" pitchFamily="18" charset="0"/>
                <a:cs typeface="Times New Roman" pitchFamily="18" charset="0"/>
              </a:rPr>
              <a:t>годы</a:t>
            </a:r>
            <a:endParaRPr lang="ru-RU" b="1" dirty="0">
              <a:solidFill>
                <a:srgbClr val="512373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57158" y="642918"/>
            <a:ext cx="8358246" cy="55007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20000"/>
              </a:spcBef>
              <a:defRPr/>
            </a:pP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Система управления энергией</a:t>
            </a:r>
          </a:p>
          <a:p>
            <a:pPr algn="ctr">
              <a:spcBef>
                <a:spcPct val="20000"/>
              </a:spcBef>
              <a:defRPr/>
            </a:pP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Запускает  непрерывные по времени процессы снижения потребления энергетических ресурсов предприятия</a:t>
            </a:r>
          </a:p>
          <a:p>
            <a:pPr algn="ctr">
              <a:spcBef>
                <a:spcPct val="20000"/>
              </a:spcBef>
              <a:defRPr/>
            </a:pPr>
            <a:endParaRPr lang="ru-RU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defRPr/>
            </a:pP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65B1E-08AD-4B1C-914A-3188E83BFE0C}" type="slidenum">
              <a:rPr lang="ru-RU" smtClean="0"/>
              <a:pPr/>
              <a:t>9</a:t>
            </a:fld>
            <a:endParaRPr lang="ru-RU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4650" y="0"/>
            <a:ext cx="2419350" cy="571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3256</TotalTime>
  <Words>238</Words>
  <Application>Microsoft Office PowerPoint</Application>
  <PresentationFormat>Экран (4:3)</PresentationFormat>
  <Paragraphs>102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Осознание необходимости энергосбережения</vt:lpstr>
      <vt:lpstr>Мало затратные мероприятия</vt:lpstr>
      <vt:lpstr>затратные мероприятия</vt:lpstr>
      <vt:lpstr>Изменения технологий</vt:lpstr>
      <vt:lpstr>СИСТЕМА УПРАВЛЕНИЯ эффективным использованием энергии ПРЕДПРИЯТИЯ (энергетический менеджмент)</vt:lpstr>
      <vt:lpstr>МЕСТО системы управления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Состав  РУКОВОДЯЩИХ документов  </vt:lpstr>
      <vt:lpstr>Презентация PowerPoint</vt:lpstr>
    </vt:vector>
  </TitlesOfParts>
  <Company>xxx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dinara</dc:creator>
  <cp:lastModifiedBy>user</cp:lastModifiedBy>
  <cp:revision>407</cp:revision>
  <dcterms:created xsi:type="dcterms:W3CDTF">2014-06-03T07:19:51Z</dcterms:created>
  <dcterms:modified xsi:type="dcterms:W3CDTF">2016-06-10T06:11:07Z</dcterms:modified>
</cp:coreProperties>
</file>